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220" d="100"/>
          <a:sy n="220" d="100"/>
        </p:scale>
        <p:origin x="-5659" y="-5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6A34DD-078F-DC78-228B-1C8CC5948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4E0DAE-82C0-CA77-5772-0D728D327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8EC1B1-6907-5DA9-0585-D25E2978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B4046D-5480-C983-C33D-C68F46B1B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C12AA3-A176-3EA8-9C14-A721DBA1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90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72FF1-8D7B-9955-0937-7E7ED1CE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34C45E-9679-08DC-8E09-54594D714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6A5A8A-6116-89CC-8D1C-178DE435B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ED1A89-5ADC-82DB-F7B4-CCC4583F0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4582C0-8CE7-DBD5-40F1-38B6774DC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76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8DB25B-E996-4603-455F-2C982210C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517FA3-B2CA-48E4-0340-866B505FC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2A7407-8BA1-D099-22D8-498554A8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4DCDF5-5F84-B21B-6B66-B3110C49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0939EB-41ED-58E5-8460-D54533F93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90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6E88C7-E48C-8010-1FD9-B4AF0CA96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56B9D4-3C32-7A0A-62B5-2A1075248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7E12EC-DEBF-C471-C9C4-E5FB9040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4831FF-2AC3-FA00-2F89-469020AAF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90F001-6494-213C-B614-C69EEEA2A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06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68CDF-A3F5-2BCC-D1D0-896EDAED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F76D76-BE7F-79A2-4E52-58C1EF722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E9CFE8-0E3D-42D4-96D7-697095C70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362615-DD56-0899-A21C-F8044B0FD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1C0693-093D-1658-2039-724F45CF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3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C3184-0E6C-1DE2-13EE-CD65E7532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1144A1-BA59-A03D-011D-9EE6300DA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0904DB3-41EC-C10D-07B5-4A9233DB2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AFDEDB-EE9D-DEE0-A94F-C7766C35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CD413B-F818-9335-7F07-7D86BE9E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893E0A-60F0-C9DB-0EE7-DBDD8CC9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91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3C485D-81E4-D451-4DF0-3E8BAFBF1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093B17-C2C6-428D-77FF-0E5C30FC5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626D85-DC5E-45C5-B5DB-29DAF1051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B88448-F89F-B8FD-E1B7-4AAABE92A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2D4DCA-E0DF-28D1-895B-E6FD6DFCC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537554-5583-6D80-7B38-A427BB6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7BDF99-450E-211A-B6B9-B21C5873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B568AA1-D469-AC59-5FC3-715589F5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38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655C5D-4F6E-C44A-33CF-AA5BF86F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030CA3-AFAC-EC86-F5DB-BAD1C1D0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45E10D-2B0F-7422-80E2-9179D0CD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7741F5-BEE7-25F6-88A0-D29AD15F1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83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4E285B-B61C-7A8A-0680-12D22A103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34F6DDB-D623-EF0C-043F-2C0A28F8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B4B94D-8266-984B-B2F4-4391D9888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1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10E52-3165-8721-CF03-F46F2158D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B7BD61-982F-AF87-BD1B-A07E6582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878FEF-A39F-665D-2338-5FE3BA250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A8B672-8548-8B31-7743-4CC14E787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77816B-83A8-84FB-5FFC-BC8E033D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8106AD-AEC4-CF51-11F4-82FFCF27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8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8F0036-7403-91EB-4110-9BC6534DA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CCA63E-94B6-D9A7-DA3C-1AA9B2DFD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378DD2-D8DA-E1F0-CD64-8717DCE8E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76DB86-6068-B002-14AB-E803B622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FDF44E-F15F-1483-FB90-FEFE9D5D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DAA224-6047-3451-5E08-7E459B2B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79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1546D14-D00F-0CAF-589E-0E0DC3217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0BC8FB-56FD-6170-E515-E1AE2252E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6200D-A34F-5E5D-5D30-31BF6C412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7AABC-816C-4546-92B8-D1EEBB44FE4E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248308-859E-0E90-4B85-A939C2B81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FC7C43-ED97-C566-7B0E-B4C0D1334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0659-0117-457B-A4DB-908E7CA3F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992BA-E666-68F8-9633-C2016E8C0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2B86DF20-4069-B9BD-35A3-17FC7776FD07}"/>
              </a:ext>
            </a:extLst>
          </p:cNvPr>
          <p:cNvSpPr/>
          <p:nvPr/>
        </p:nvSpPr>
        <p:spPr>
          <a:xfrm>
            <a:off x="5500321" y="4784794"/>
            <a:ext cx="919236" cy="641818"/>
          </a:xfrm>
          <a:prstGeom prst="rect">
            <a:avLst/>
          </a:prstGeom>
          <a:solidFill>
            <a:schemeClr val="bg1"/>
          </a:solidFill>
          <a:ln w="31750">
            <a:solidFill>
              <a:srgbClr val="8989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D027862-57A4-E956-1625-4F3258B3D8D4}"/>
              </a:ext>
            </a:extLst>
          </p:cNvPr>
          <p:cNvGrpSpPr/>
          <p:nvPr/>
        </p:nvGrpSpPr>
        <p:grpSpPr>
          <a:xfrm>
            <a:off x="3813203" y="277917"/>
            <a:ext cx="4734832" cy="4053306"/>
            <a:chOff x="25564" y="2044114"/>
            <a:chExt cx="6839202" cy="5259603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F8529CB4-1D9A-FCB6-87B3-2444E146E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564" y="2044114"/>
              <a:ext cx="6839202" cy="5259603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Picture 2" descr="梯イラスト｜無料イラスト・フリー素材なら「イラストAC」">
              <a:extLst>
                <a:ext uri="{FF2B5EF4-FFF2-40B4-BE49-F238E27FC236}">
                  <a16:creationId xmlns:a16="http://schemas.microsoft.com/office/drawing/2014/main" id="{CA92418E-3F46-A716-8323-551A4545D6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48" t="8954" r="31751" b="8954"/>
            <a:stretch/>
          </p:blipFill>
          <p:spPr bwMode="auto">
            <a:xfrm rot="387803" flipH="1">
              <a:off x="5441403" y="4775007"/>
              <a:ext cx="104659" cy="593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梯イラスト｜無料イラスト・フリー素材なら「イラストAC」">
              <a:extLst>
                <a:ext uri="{FF2B5EF4-FFF2-40B4-BE49-F238E27FC236}">
                  <a16:creationId xmlns:a16="http://schemas.microsoft.com/office/drawing/2014/main" id="{13581258-5649-F52B-C2D3-B1E6BF2A6DC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48" t="8954" r="31751" b="8954"/>
            <a:stretch/>
          </p:blipFill>
          <p:spPr bwMode="auto">
            <a:xfrm rot="21334601" flipH="1">
              <a:off x="5436585" y="4115048"/>
              <a:ext cx="114297" cy="516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03882513-C32D-0E72-2F93-A0BF2020EAB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-582" b="-3"/>
          <a:stretch/>
        </p:blipFill>
        <p:spPr>
          <a:xfrm>
            <a:off x="5314578" y="3579570"/>
            <a:ext cx="97081" cy="11137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B8E9385-1545-6C95-9428-535408CB45DF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" t="50001" r="-1" b="-1"/>
          <a:stretch/>
        </p:blipFill>
        <p:spPr>
          <a:xfrm>
            <a:off x="5271050" y="3561815"/>
            <a:ext cx="89694" cy="37559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131EBA6-C3D7-D6D6-CC95-A80EEC7501F5}"/>
              </a:ext>
            </a:extLst>
          </p:cNvPr>
          <p:cNvCxnSpPr>
            <a:cxnSpLocks/>
          </p:cNvCxnSpPr>
          <p:nvPr/>
        </p:nvCxnSpPr>
        <p:spPr>
          <a:xfrm>
            <a:off x="5339177" y="3660059"/>
            <a:ext cx="33655" cy="274499"/>
          </a:xfrm>
          <a:prstGeom prst="line">
            <a:avLst/>
          </a:prstGeom>
          <a:ln w="31750">
            <a:solidFill>
              <a:srgbClr val="8989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2E15524-21E8-4649-66B9-8AE57070F7B6}"/>
              </a:ext>
            </a:extLst>
          </p:cNvPr>
          <p:cNvCxnSpPr>
            <a:cxnSpLocks/>
          </p:cNvCxnSpPr>
          <p:nvPr/>
        </p:nvCxnSpPr>
        <p:spPr>
          <a:xfrm>
            <a:off x="5372833" y="3934558"/>
            <a:ext cx="133401" cy="97413"/>
          </a:xfrm>
          <a:prstGeom prst="line">
            <a:avLst/>
          </a:prstGeom>
          <a:ln w="31750">
            <a:solidFill>
              <a:srgbClr val="8989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C5073F71-3526-A641-6C02-8E6A1E82E299}"/>
              </a:ext>
            </a:extLst>
          </p:cNvPr>
          <p:cNvCxnSpPr>
            <a:cxnSpLocks/>
          </p:cNvCxnSpPr>
          <p:nvPr/>
        </p:nvCxnSpPr>
        <p:spPr>
          <a:xfrm>
            <a:off x="5500320" y="4026876"/>
            <a:ext cx="0" cy="149538"/>
          </a:xfrm>
          <a:prstGeom prst="line">
            <a:avLst/>
          </a:prstGeom>
          <a:ln w="31750">
            <a:solidFill>
              <a:srgbClr val="89898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ECC141-A313-EFB0-DC05-97D3F3ECAFB2}"/>
              </a:ext>
            </a:extLst>
          </p:cNvPr>
          <p:cNvSpPr/>
          <p:nvPr/>
        </p:nvSpPr>
        <p:spPr>
          <a:xfrm>
            <a:off x="5500321" y="4176415"/>
            <a:ext cx="806689" cy="402620"/>
          </a:xfrm>
          <a:prstGeom prst="rect">
            <a:avLst/>
          </a:prstGeom>
          <a:solidFill>
            <a:schemeClr val="bg1"/>
          </a:solidFill>
          <a:ln w="31750">
            <a:solidFill>
              <a:srgbClr val="8989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BB231C-650E-7EDE-D3F0-5B7F466B2068}"/>
              </a:ext>
            </a:extLst>
          </p:cNvPr>
          <p:cNvSpPr/>
          <p:nvPr/>
        </p:nvSpPr>
        <p:spPr>
          <a:xfrm>
            <a:off x="6299235" y="4171759"/>
            <a:ext cx="830482" cy="47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9" b="1" dirty="0">
                <a:solidFill>
                  <a:schemeClr val="tx1"/>
                </a:solidFill>
              </a:rPr>
              <a:t>第一会議室１</a:t>
            </a:r>
            <a:r>
              <a:rPr lang="en-US" altLang="ja-JP" sz="969" b="1" dirty="0">
                <a:solidFill>
                  <a:schemeClr val="tx1"/>
                </a:solidFill>
              </a:rPr>
              <a:t>F</a:t>
            </a:r>
            <a:endParaRPr lang="ja-JP" altLang="en-US" sz="969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F035CF7-9640-EB14-F064-52941D2BD048}"/>
              </a:ext>
            </a:extLst>
          </p:cNvPr>
          <p:cNvSpPr/>
          <p:nvPr/>
        </p:nvSpPr>
        <p:spPr>
          <a:xfrm>
            <a:off x="7420034" y="4176415"/>
            <a:ext cx="1049889" cy="1828027"/>
          </a:xfrm>
          <a:prstGeom prst="rect">
            <a:avLst/>
          </a:prstGeom>
          <a:solidFill>
            <a:schemeClr val="bg1"/>
          </a:solidFill>
          <a:ln w="31750">
            <a:solidFill>
              <a:srgbClr val="89898A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62" b="1" dirty="0">
                <a:solidFill>
                  <a:schemeClr val="tx1"/>
                </a:solidFill>
              </a:rPr>
              <a:t>サブアリーナ</a:t>
            </a:r>
            <a:r>
              <a:rPr lang="en-US" altLang="ja-JP" sz="762" b="1" dirty="0">
                <a:solidFill>
                  <a:schemeClr val="tx1"/>
                </a:solidFill>
              </a:rPr>
              <a:t>B2</a:t>
            </a:r>
            <a:endParaRPr lang="ja-JP" altLang="en-US" sz="762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6B39D44-49FA-970C-7F9A-5FCEDC421945}"/>
              </a:ext>
            </a:extLst>
          </p:cNvPr>
          <p:cNvSpPr/>
          <p:nvPr/>
        </p:nvSpPr>
        <p:spPr>
          <a:xfrm>
            <a:off x="6876757" y="4938123"/>
            <a:ext cx="388793" cy="345783"/>
          </a:xfrm>
          <a:prstGeom prst="rect">
            <a:avLst/>
          </a:prstGeom>
          <a:solidFill>
            <a:schemeClr val="bg1"/>
          </a:solidFill>
          <a:ln w="31750">
            <a:solidFill>
              <a:srgbClr val="8989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969" b="1" dirty="0">
              <a:solidFill>
                <a:schemeClr val="tx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8837E13-4F05-9582-504A-B7BC4DB21126}"/>
              </a:ext>
            </a:extLst>
          </p:cNvPr>
          <p:cNvSpPr/>
          <p:nvPr/>
        </p:nvSpPr>
        <p:spPr>
          <a:xfrm>
            <a:off x="6648157" y="5025683"/>
            <a:ext cx="228600" cy="258222"/>
          </a:xfrm>
          <a:prstGeom prst="rect">
            <a:avLst/>
          </a:prstGeom>
          <a:solidFill>
            <a:schemeClr val="bg1"/>
          </a:solidFill>
          <a:ln w="31750">
            <a:solidFill>
              <a:srgbClr val="8989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969" b="1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65CFF63-A355-D4C2-2FF9-456272A6507B}"/>
              </a:ext>
            </a:extLst>
          </p:cNvPr>
          <p:cNvSpPr/>
          <p:nvPr/>
        </p:nvSpPr>
        <p:spPr>
          <a:xfrm>
            <a:off x="6419557" y="5025683"/>
            <a:ext cx="228600" cy="258222"/>
          </a:xfrm>
          <a:prstGeom prst="rect">
            <a:avLst/>
          </a:prstGeom>
          <a:solidFill>
            <a:schemeClr val="bg1"/>
          </a:solidFill>
          <a:ln w="31750">
            <a:solidFill>
              <a:srgbClr val="8989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969" b="1" dirty="0">
              <a:solidFill>
                <a:schemeClr val="tx1"/>
              </a:solidFill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46AF9073-E4D8-4616-24ED-6F797BF0F7C3}"/>
              </a:ext>
            </a:extLst>
          </p:cNvPr>
          <p:cNvSpPr>
            <a:spLocks noChangeAspect="1"/>
          </p:cNvSpPr>
          <p:nvPr/>
        </p:nvSpPr>
        <p:spPr>
          <a:xfrm>
            <a:off x="6456177" y="5081789"/>
            <a:ext cx="149538" cy="1495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27E22A9F-DA81-E3F4-02D0-800F0382FF90}"/>
              </a:ext>
            </a:extLst>
          </p:cNvPr>
          <p:cNvSpPr>
            <a:spLocks noChangeAspect="1"/>
          </p:cNvSpPr>
          <p:nvPr/>
        </p:nvSpPr>
        <p:spPr>
          <a:xfrm>
            <a:off x="6689174" y="5081789"/>
            <a:ext cx="149538" cy="1495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D16383C0-BA7C-807C-27D4-086D49D40BA1}"/>
              </a:ext>
            </a:extLst>
          </p:cNvPr>
          <p:cNvSpPr>
            <a:spLocks noChangeAspect="1"/>
          </p:cNvSpPr>
          <p:nvPr/>
        </p:nvSpPr>
        <p:spPr>
          <a:xfrm>
            <a:off x="6995732" y="5042223"/>
            <a:ext cx="149538" cy="1495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6"/>
          </a:p>
        </p:txBody>
      </p:sp>
      <p:sp>
        <p:nvSpPr>
          <p:cNvPr id="41" name="台形 40">
            <a:extLst>
              <a:ext uri="{FF2B5EF4-FFF2-40B4-BE49-F238E27FC236}">
                <a16:creationId xmlns:a16="http://schemas.microsoft.com/office/drawing/2014/main" id="{E6294791-3B6D-5FAA-74A3-F654DE512E78}"/>
              </a:ext>
            </a:extLst>
          </p:cNvPr>
          <p:cNvSpPr/>
          <p:nvPr/>
        </p:nvSpPr>
        <p:spPr>
          <a:xfrm>
            <a:off x="7714139" y="3666489"/>
            <a:ext cx="698740" cy="428937"/>
          </a:xfrm>
          <a:prstGeom prst="trapezoid">
            <a:avLst>
              <a:gd name="adj" fmla="val 1446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9" b="1" dirty="0"/>
              <a:t>医務室</a:t>
            </a:r>
            <a:r>
              <a:rPr lang="en-US" altLang="ja-JP" sz="969" b="1" dirty="0"/>
              <a:t>B1</a:t>
            </a: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08CD2BCE-75A7-0331-A901-B0E6A3627601}"/>
              </a:ext>
            </a:extLst>
          </p:cNvPr>
          <p:cNvSpPr/>
          <p:nvPr/>
        </p:nvSpPr>
        <p:spPr>
          <a:xfrm>
            <a:off x="5669607" y="3697871"/>
            <a:ext cx="1221283" cy="371052"/>
          </a:xfrm>
          <a:prstGeom prst="roundRect">
            <a:avLst>
              <a:gd name="adj" fmla="val 10508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46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ロッカー室</a:t>
            </a:r>
            <a:r>
              <a:rPr lang="ja-JP" altLang="en-US" sz="1246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831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en-US" altLang="ja-JP" sz="831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585FCC2-8708-2C19-7B33-F7B375DE99EC}"/>
              </a:ext>
            </a:extLst>
          </p:cNvPr>
          <p:cNvSpPr txBox="1"/>
          <p:nvPr/>
        </p:nvSpPr>
        <p:spPr>
          <a:xfrm>
            <a:off x="7400025" y="3055775"/>
            <a:ext cx="598154" cy="252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19" b="1" dirty="0"/>
              <a:t>東エントランス</a:t>
            </a:r>
          </a:p>
        </p:txBody>
      </p:sp>
      <p:sp>
        <p:nvSpPr>
          <p:cNvPr id="55" name="フローチャート: 手操作入力 54">
            <a:extLst>
              <a:ext uri="{FF2B5EF4-FFF2-40B4-BE49-F238E27FC236}">
                <a16:creationId xmlns:a16="http://schemas.microsoft.com/office/drawing/2014/main" id="{A1231E58-BD1C-7652-B824-1B35E3E9071B}"/>
              </a:ext>
            </a:extLst>
          </p:cNvPr>
          <p:cNvSpPr/>
          <p:nvPr/>
        </p:nvSpPr>
        <p:spPr>
          <a:xfrm rot="19993086">
            <a:off x="7103102" y="3035189"/>
            <a:ext cx="1019528" cy="636771"/>
          </a:xfrm>
          <a:prstGeom prst="flowChartManualInpu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31" b="1" dirty="0">
                <a:solidFill>
                  <a:schemeClr val="tx1"/>
                </a:solidFill>
              </a:rPr>
              <a:t>東エントランスホール</a:t>
            </a:r>
            <a:r>
              <a:rPr lang="en-US" altLang="ja-JP" sz="831" b="1" dirty="0">
                <a:solidFill>
                  <a:schemeClr val="tx1"/>
                </a:solidFill>
              </a:rPr>
              <a:t>B1</a:t>
            </a:r>
            <a:endParaRPr lang="ja-JP" altLang="en-US" sz="831" b="1" dirty="0">
              <a:solidFill>
                <a:schemeClr val="tx1"/>
              </a:solidFill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62C4273B-A92A-0109-714C-31E89BFC8D9D}"/>
              </a:ext>
            </a:extLst>
          </p:cNvPr>
          <p:cNvSpPr/>
          <p:nvPr/>
        </p:nvSpPr>
        <p:spPr>
          <a:xfrm>
            <a:off x="6378541" y="4886395"/>
            <a:ext cx="919236" cy="397511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31" b="1" dirty="0">
              <a:solidFill>
                <a:schemeClr val="tx1"/>
              </a:solidFill>
            </a:endParaRPr>
          </a:p>
          <a:p>
            <a:pPr algn="ctr"/>
            <a:endParaRPr lang="en-US" altLang="ja-JP" sz="831" b="1" dirty="0">
              <a:solidFill>
                <a:schemeClr val="tx1"/>
              </a:solidFill>
            </a:endParaRPr>
          </a:p>
          <a:p>
            <a:pPr algn="ctr"/>
            <a:endParaRPr lang="en-US" altLang="ja-JP" sz="831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831" b="1" dirty="0">
                <a:solidFill>
                  <a:schemeClr val="tx1"/>
                </a:solidFill>
              </a:rPr>
              <a:t>第二・三・四</a:t>
            </a:r>
            <a:endParaRPr lang="en-US" altLang="ja-JP" sz="831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831" b="1" dirty="0">
                <a:solidFill>
                  <a:schemeClr val="tx1"/>
                </a:solidFill>
              </a:rPr>
              <a:t>会議室１</a:t>
            </a:r>
            <a:r>
              <a:rPr lang="en-US" altLang="ja-JP" sz="831" b="1" dirty="0">
                <a:solidFill>
                  <a:schemeClr val="tx1"/>
                </a:solidFill>
              </a:rPr>
              <a:t>F</a:t>
            </a:r>
          </a:p>
          <a:p>
            <a:pPr algn="ctr"/>
            <a:endParaRPr lang="en-US" altLang="ja-JP" sz="1246" b="1" dirty="0"/>
          </a:p>
          <a:p>
            <a:pPr algn="ctr"/>
            <a:endParaRPr lang="ja-JP" altLang="en-US" sz="1246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B36B1815-5C45-F9E0-2BDB-671BBC912DB3}"/>
              </a:ext>
            </a:extLst>
          </p:cNvPr>
          <p:cNvSpPr/>
          <p:nvPr/>
        </p:nvSpPr>
        <p:spPr>
          <a:xfrm>
            <a:off x="4220394" y="2248887"/>
            <a:ext cx="853599" cy="447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8" b="1" dirty="0">
                <a:solidFill>
                  <a:srgbClr val="C00000"/>
                </a:solidFill>
              </a:rPr>
              <a:t>受付</a:t>
            </a:r>
            <a:endParaRPr lang="en-US" altLang="ja-JP" sz="1108" b="1" dirty="0">
              <a:solidFill>
                <a:srgbClr val="C00000"/>
              </a:solidFill>
            </a:endParaRPr>
          </a:p>
          <a:p>
            <a:pPr algn="ctr"/>
            <a:r>
              <a:rPr lang="ja-JP" altLang="en-US" sz="762" b="1" dirty="0">
                <a:solidFill>
                  <a:schemeClr val="tx1"/>
                </a:solidFill>
              </a:rPr>
              <a:t>西エントランスホール１</a:t>
            </a:r>
            <a:r>
              <a:rPr lang="en-US" altLang="ja-JP" sz="762" b="1" dirty="0">
                <a:solidFill>
                  <a:schemeClr val="tx1"/>
                </a:solidFill>
              </a:rPr>
              <a:t>F</a:t>
            </a:r>
            <a:endParaRPr lang="ja-JP" altLang="en-US" sz="762" b="1" dirty="0">
              <a:solidFill>
                <a:schemeClr val="tx1"/>
              </a:solidFill>
            </a:endParaRP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:a16="http://schemas.microsoft.com/office/drawing/2014/main" id="{4AABF0BB-4A42-73DB-B4F6-2365A613BC00}"/>
              </a:ext>
            </a:extLst>
          </p:cNvPr>
          <p:cNvSpPr/>
          <p:nvPr/>
        </p:nvSpPr>
        <p:spPr>
          <a:xfrm>
            <a:off x="4422157" y="4497064"/>
            <a:ext cx="1615815" cy="409729"/>
          </a:xfrm>
          <a:prstGeom prst="wedgeRoundRectCallout">
            <a:avLst>
              <a:gd name="adj1" fmla="val 72899"/>
              <a:gd name="adj2" fmla="val -37712"/>
              <a:gd name="adj3" fmla="val 16667"/>
            </a:avLst>
          </a:prstGeom>
          <a:solidFill>
            <a:srgbClr val="FFFF00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16520">
              <a:defRPr/>
            </a:pPr>
            <a:r>
              <a:rPr lang="en-US" altLang="ja-JP" sz="969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10</a:t>
            </a:r>
            <a:r>
              <a:rPr lang="ja-JP" altLang="en-US" sz="969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～</a:t>
            </a:r>
            <a:r>
              <a:rPr lang="en-US" altLang="ja-JP" sz="969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12</a:t>
            </a:r>
            <a:r>
              <a:rPr lang="ja-JP" altLang="en-US" sz="831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時</a:t>
            </a:r>
            <a:r>
              <a:rPr lang="en-US" altLang="ja-JP" sz="969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.</a:t>
            </a:r>
            <a:r>
              <a:rPr lang="en-US" altLang="ja-JP" sz="969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15</a:t>
            </a:r>
            <a:r>
              <a:rPr lang="ja-JP" altLang="en-US" sz="969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～</a:t>
            </a:r>
            <a:r>
              <a:rPr lang="en-US" altLang="ja-JP" sz="969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16</a:t>
            </a:r>
            <a:r>
              <a:rPr lang="ja-JP" altLang="en-US" sz="831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時</a:t>
            </a:r>
            <a:r>
              <a:rPr lang="en-US" altLang="ja-JP" sz="1000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30</a:t>
            </a:r>
            <a:r>
              <a:rPr lang="ja-JP" altLang="en-US" sz="800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分</a:t>
            </a:r>
            <a:r>
              <a:rPr lang="ja-JP" altLang="en-US" sz="831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は</a:t>
            </a:r>
            <a:r>
              <a:rPr lang="ja-JP" altLang="en-US" sz="900" b="1" dirty="0">
                <a:solidFill>
                  <a:srgbClr val="FF0000"/>
                </a:solidFill>
                <a:latin typeface="Aptos" panose="02110004020202020204"/>
                <a:ea typeface="游ゴシック" panose="020B0400000000000000" pitchFamily="50" charset="-128"/>
              </a:rPr>
              <a:t>女性用更衣室</a:t>
            </a:r>
            <a:endParaRPr lang="en-US" altLang="ja-JP" sz="900" b="1" dirty="0">
              <a:solidFill>
                <a:srgbClr val="FF0000"/>
              </a:solidFill>
              <a:latin typeface="Aptos" panose="02110004020202020204"/>
              <a:ea typeface="游ゴシック" panose="020B0400000000000000" pitchFamily="50" charset="-128"/>
            </a:endParaRPr>
          </a:p>
          <a:p>
            <a:pPr algn="ctr" defTabSz="316520">
              <a:defRPr/>
            </a:pPr>
            <a:r>
              <a:rPr lang="ja-JP" altLang="en-US" sz="762" b="1" dirty="0">
                <a:solidFill>
                  <a:prstClr val="black"/>
                </a:solidFill>
                <a:latin typeface="Aptos" panose="02110004020202020204"/>
                <a:ea typeface="游ゴシック" panose="020B0400000000000000" pitchFamily="50" charset="-128"/>
              </a:rPr>
              <a:t>（但し荷物は置けません）</a:t>
            </a:r>
            <a:endParaRPr lang="ja-JP" altLang="en-US" sz="1246" dirty="0"/>
          </a:p>
        </p:txBody>
      </p:sp>
      <p:sp>
        <p:nvSpPr>
          <p:cNvPr id="71" name="矢印: 折線 70">
            <a:extLst>
              <a:ext uri="{FF2B5EF4-FFF2-40B4-BE49-F238E27FC236}">
                <a16:creationId xmlns:a16="http://schemas.microsoft.com/office/drawing/2014/main" id="{32200103-CD05-C68E-BE72-771DA809DA2D}"/>
              </a:ext>
            </a:extLst>
          </p:cNvPr>
          <p:cNvSpPr/>
          <p:nvPr/>
        </p:nvSpPr>
        <p:spPr>
          <a:xfrm rot="6314812" flipH="1">
            <a:off x="4878539" y="1946328"/>
            <a:ext cx="276810" cy="199815"/>
          </a:xfrm>
          <a:prstGeom prst="bentArrow">
            <a:avLst>
              <a:gd name="adj1" fmla="val 0"/>
              <a:gd name="adj2" fmla="val 17505"/>
              <a:gd name="adj3" fmla="val 50000"/>
              <a:gd name="adj4" fmla="val 6107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6">
              <a:solidFill>
                <a:schemeClr val="tx1"/>
              </a:solidFill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BFA645C-37B9-191A-81D5-E200465C9231}"/>
              </a:ext>
            </a:extLst>
          </p:cNvPr>
          <p:cNvSpPr txBox="1"/>
          <p:nvPr/>
        </p:nvSpPr>
        <p:spPr>
          <a:xfrm>
            <a:off x="4438563" y="1589922"/>
            <a:ext cx="776921" cy="348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831" b="1" dirty="0">
                <a:solidFill>
                  <a:srgbClr val="FF0000"/>
                </a:solidFill>
              </a:rPr>
              <a:t>北側２･３階座席へ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A71DAE1-70FE-855F-377E-BF5D30DA88A4}"/>
              </a:ext>
            </a:extLst>
          </p:cNvPr>
          <p:cNvSpPr txBox="1"/>
          <p:nvPr/>
        </p:nvSpPr>
        <p:spPr>
          <a:xfrm>
            <a:off x="4357041" y="2838586"/>
            <a:ext cx="772125" cy="348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sz="831" b="1" dirty="0">
                <a:solidFill>
                  <a:srgbClr val="FF0000"/>
                </a:solidFill>
              </a:rPr>
              <a:t>南側２･３階座席へ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00A03A99-01BF-10C4-8306-AC271E062131}"/>
              </a:ext>
            </a:extLst>
          </p:cNvPr>
          <p:cNvSpPr/>
          <p:nvPr/>
        </p:nvSpPr>
        <p:spPr>
          <a:xfrm>
            <a:off x="7321068" y="3934558"/>
            <a:ext cx="329628" cy="3144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b="1" dirty="0">
                <a:solidFill>
                  <a:schemeClr val="tx1"/>
                </a:solidFill>
              </a:rPr>
              <a:t>EVB1</a:t>
            </a:r>
            <a:endParaRPr lang="ja-JP" altLang="en-US" sz="800" b="1" dirty="0">
              <a:solidFill>
                <a:schemeClr val="tx1"/>
              </a:solidFill>
            </a:endParaRPr>
          </a:p>
        </p:txBody>
      </p:sp>
      <p:sp>
        <p:nvSpPr>
          <p:cNvPr id="2" name="矢印: 折線 1">
            <a:extLst>
              <a:ext uri="{FF2B5EF4-FFF2-40B4-BE49-F238E27FC236}">
                <a16:creationId xmlns:a16="http://schemas.microsoft.com/office/drawing/2014/main" id="{74F3FE4C-C88A-0B2C-4E42-18BD8C102DDC}"/>
              </a:ext>
            </a:extLst>
          </p:cNvPr>
          <p:cNvSpPr/>
          <p:nvPr/>
        </p:nvSpPr>
        <p:spPr>
          <a:xfrm rot="15770614" flipH="1" flipV="1">
            <a:off x="4935588" y="2782454"/>
            <a:ext cx="276810" cy="186650"/>
          </a:xfrm>
          <a:prstGeom prst="bentArrow">
            <a:avLst>
              <a:gd name="adj1" fmla="val 0"/>
              <a:gd name="adj2" fmla="val 17505"/>
              <a:gd name="adj3" fmla="val 50000"/>
              <a:gd name="adj4" fmla="val 6107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6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943FAB0-1E71-2A5B-F936-32C650504E0D}"/>
              </a:ext>
            </a:extLst>
          </p:cNvPr>
          <p:cNvSpPr/>
          <p:nvPr/>
        </p:nvSpPr>
        <p:spPr>
          <a:xfrm>
            <a:off x="5843161" y="2255398"/>
            <a:ext cx="1033595" cy="29485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00" b="1" dirty="0">
                <a:solidFill>
                  <a:schemeClr val="tx1"/>
                </a:solidFill>
              </a:rPr>
              <a:t>メインアリーナ</a:t>
            </a:r>
            <a:r>
              <a:rPr lang="en-US" altLang="ja-JP" sz="800" b="1" dirty="0">
                <a:solidFill>
                  <a:schemeClr val="tx1"/>
                </a:solidFill>
              </a:rPr>
              <a:t>B1</a:t>
            </a:r>
            <a:endParaRPr lang="ja-JP" altLang="en-US" sz="800" b="1" dirty="0">
              <a:solidFill>
                <a:schemeClr val="tx1"/>
              </a:solidFill>
            </a:endParaRP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405CE614-3D77-308C-0F32-B524E52C46D4}"/>
              </a:ext>
            </a:extLst>
          </p:cNvPr>
          <p:cNvSpPr/>
          <p:nvPr/>
        </p:nvSpPr>
        <p:spPr>
          <a:xfrm>
            <a:off x="7841115" y="4157276"/>
            <a:ext cx="892859" cy="402981"/>
          </a:xfrm>
          <a:prstGeom prst="wedgeRectCallout">
            <a:avLst>
              <a:gd name="adj1" fmla="val 12708"/>
              <a:gd name="adj2" fmla="val -71864"/>
            </a:avLst>
          </a:prstGeom>
          <a:solidFill>
            <a:srgbClr val="FFFF00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762" b="1" dirty="0">
                <a:solidFill>
                  <a:srgbClr val="FF0000"/>
                </a:solidFill>
                <a:latin typeface="+mn-ea"/>
              </a:rPr>
              <a:t>医療スタッフ</a:t>
            </a:r>
            <a:r>
              <a:rPr lang="ja-JP" altLang="en-US" sz="762" b="1" dirty="0">
                <a:solidFill>
                  <a:schemeClr val="tx1"/>
                </a:solidFill>
                <a:latin typeface="+mn-ea"/>
              </a:rPr>
              <a:t>が詰めています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EE34D7D-4CF6-2DA8-7B74-4BFFFCBD83C1}"/>
              </a:ext>
            </a:extLst>
          </p:cNvPr>
          <p:cNvSpPr/>
          <p:nvPr/>
        </p:nvSpPr>
        <p:spPr>
          <a:xfrm>
            <a:off x="5849976" y="1648973"/>
            <a:ext cx="498869" cy="1149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31" b="1" dirty="0"/>
              <a:t>本部席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76581695-6EC1-5006-C941-456C99B9B4B4}"/>
              </a:ext>
            </a:extLst>
          </p:cNvPr>
          <p:cNvSpPr/>
          <p:nvPr/>
        </p:nvSpPr>
        <p:spPr>
          <a:xfrm>
            <a:off x="6923809" y="1072034"/>
            <a:ext cx="917306" cy="357672"/>
          </a:xfrm>
          <a:prstGeom prst="wedgeRoundRectCallout">
            <a:avLst>
              <a:gd name="adj1" fmla="val -53493"/>
              <a:gd name="adj2" fmla="val 149471"/>
              <a:gd name="adj3" fmla="val 16667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727" b="1" dirty="0"/>
              <a:t>飲食・土足禁止</a:t>
            </a:r>
            <a:endParaRPr lang="en-US" altLang="ja-JP" sz="727" b="1" dirty="0"/>
          </a:p>
          <a:p>
            <a:pPr algn="ctr"/>
            <a:r>
              <a:rPr lang="ja-JP" altLang="en-US" sz="727" b="1" dirty="0"/>
              <a:t>（室内履き可</a:t>
            </a:r>
            <a:r>
              <a:rPr lang="en-US" altLang="ja-JP" sz="727" b="1" dirty="0"/>
              <a:t>)</a:t>
            </a:r>
            <a:endParaRPr lang="ja-JP" altLang="en-US" sz="727" b="1" dirty="0"/>
          </a:p>
        </p:txBody>
      </p:sp>
      <p:sp>
        <p:nvSpPr>
          <p:cNvPr id="25" name="吹き出し: 四角形 24">
            <a:extLst>
              <a:ext uri="{FF2B5EF4-FFF2-40B4-BE49-F238E27FC236}">
                <a16:creationId xmlns:a16="http://schemas.microsoft.com/office/drawing/2014/main" id="{BE679E2C-3FD1-1E02-8747-F093D58AB610}"/>
              </a:ext>
            </a:extLst>
          </p:cNvPr>
          <p:cNvSpPr/>
          <p:nvPr/>
        </p:nvSpPr>
        <p:spPr>
          <a:xfrm>
            <a:off x="3807791" y="3666489"/>
            <a:ext cx="1193591" cy="494909"/>
          </a:xfrm>
          <a:prstGeom prst="wedgeRectCallout">
            <a:avLst>
              <a:gd name="adj1" fmla="val 36622"/>
              <a:gd name="adj2" fmla="val -118272"/>
            </a:avLst>
          </a:prstGeom>
          <a:solidFill>
            <a:srgbClr val="FFFF00"/>
          </a:solidFill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31" b="1" dirty="0">
                <a:solidFill>
                  <a:srgbClr val="FF0000"/>
                </a:solidFill>
              </a:rPr>
              <a:t>飲食</a:t>
            </a:r>
            <a:r>
              <a:rPr lang="ja-JP" altLang="en-US" sz="692" b="1" dirty="0"/>
              <a:t>はここ南・北休憩所か２･３階の座席にてのみ。</a:t>
            </a:r>
            <a:r>
              <a:rPr lang="ja-JP" altLang="en-US" sz="831" b="1" dirty="0">
                <a:solidFill>
                  <a:srgbClr val="FF0000"/>
                </a:solidFill>
              </a:rPr>
              <a:t>ゴミ</a:t>
            </a:r>
            <a:r>
              <a:rPr lang="ja-JP" altLang="en-US" sz="692" b="1" dirty="0"/>
              <a:t>は持ち帰りください。</a:t>
            </a:r>
          </a:p>
        </p:txBody>
      </p:sp>
      <p:sp>
        <p:nvSpPr>
          <p:cNvPr id="28" name="吹き出し: 四角形 27">
            <a:extLst>
              <a:ext uri="{FF2B5EF4-FFF2-40B4-BE49-F238E27FC236}">
                <a16:creationId xmlns:a16="http://schemas.microsoft.com/office/drawing/2014/main" id="{97E48907-E0B6-C429-D7B0-38AB913B8C79}"/>
              </a:ext>
            </a:extLst>
          </p:cNvPr>
          <p:cNvSpPr/>
          <p:nvPr/>
        </p:nvSpPr>
        <p:spPr>
          <a:xfrm>
            <a:off x="7712187" y="2098011"/>
            <a:ext cx="1100542" cy="256262"/>
          </a:xfrm>
          <a:prstGeom prst="wedgeRectCallout">
            <a:avLst>
              <a:gd name="adj1" fmla="val -57450"/>
              <a:gd name="adj2" fmla="val 41221"/>
            </a:avLst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00" b="1" dirty="0"/>
              <a:t>この階段は昇り優先</a:t>
            </a:r>
            <a:endParaRPr kumimoji="1" lang="ja-JP" altLang="en-US" sz="800" b="1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FCC71E3-7681-377E-1894-DE97DCFF6D9A}"/>
              </a:ext>
            </a:extLst>
          </p:cNvPr>
          <p:cNvSpPr/>
          <p:nvPr/>
        </p:nvSpPr>
        <p:spPr>
          <a:xfrm>
            <a:off x="3760024" y="287632"/>
            <a:ext cx="887169" cy="3480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/>
              <a:t>会場案内図</a:t>
            </a:r>
          </a:p>
        </p:txBody>
      </p:sp>
    </p:spTree>
    <p:extLst>
      <p:ext uri="{BB962C8B-B14F-4D97-AF65-F5344CB8AC3E}">
        <p14:creationId xmlns:p14="http://schemas.microsoft.com/office/powerpoint/2010/main" val="40216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Aptos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多鶴子 平野</dc:creator>
  <cp:lastModifiedBy>多鶴子 平野</cp:lastModifiedBy>
  <cp:revision>1</cp:revision>
  <dcterms:created xsi:type="dcterms:W3CDTF">2025-03-29T16:06:35Z</dcterms:created>
  <dcterms:modified xsi:type="dcterms:W3CDTF">2025-03-29T16:15:46Z</dcterms:modified>
</cp:coreProperties>
</file>